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62" r:id="rId2"/>
    <p:sldId id="263" r:id="rId3"/>
    <p:sldId id="305" r:id="rId4"/>
    <p:sldId id="268" r:id="rId5"/>
    <p:sldId id="297" r:id="rId6"/>
    <p:sldId id="298" r:id="rId7"/>
    <p:sldId id="299" r:id="rId8"/>
    <p:sldId id="264" r:id="rId9"/>
    <p:sldId id="266" r:id="rId10"/>
    <p:sldId id="267" r:id="rId11"/>
    <p:sldId id="269" r:id="rId12"/>
    <p:sldId id="270" r:id="rId13"/>
    <p:sldId id="273" r:id="rId14"/>
    <p:sldId id="271" r:id="rId15"/>
    <p:sldId id="274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8" r:id="rId25"/>
    <p:sldId id="275" r:id="rId26"/>
    <p:sldId id="276" r:id="rId27"/>
    <p:sldId id="285" r:id="rId28"/>
    <p:sldId id="286" r:id="rId29"/>
    <p:sldId id="287" r:id="rId30"/>
    <p:sldId id="296" r:id="rId31"/>
    <p:sldId id="302" r:id="rId32"/>
    <p:sldId id="289" r:id="rId33"/>
    <p:sldId id="300" r:id="rId34"/>
    <p:sldId id="301" r:id="rId35"/>
    <p:sldId id="303" r:id="rId36"/>
    <p:sldId id="290" r:id="rId37"/>
    <p:sldId id="295" r:id="rId38"/>
    <p:sldId id="304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75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E8B39-E7D6-400F-BBE1-16586308C884}" type="datetimeFigureOut">
              <a:rPr lang="fr-FR" smtClean="0"/>
              <a:pPr/>
              <a:t>23/05/2016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968B5-4E29-440D-9854-FC2D7443CC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26838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D4485-2ACB-4277-A177-7602C49C3D73}" type="datetimeFigureOut">
              <a:rPr lang="fr-FR" smtClean="0"/>
              <a:pPr/>
              <a:t>23/05/2016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75CE5-1D4F-4D1A-83B0-77A99E86E8B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8558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Answer</a:t>
            </a:r>
            <a:r>
              <a:rPr lang="fr-FR" dirty="0" smtClean="0"/>
              <a:t>  :</a:t>
            </a:r>
            <a:r>
              <a:rPr lang="fr-FR" baseline="0" dirty="0" smtClean="0"/>
              <a:t> D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617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Subtle Cirrhosis</a:t>
            </a:r>
            <a:r>
              <a:rPr lang="en-US" baseline="0" dirty="0" smtClean="0"/>
              <a:t> – fibrotic bands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1F903-DB35-43F5-BB91-24C772DCA67E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4078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Subtle fibrosis: nodularity,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peripheralization</a:t>
            </a:r>
            <a:r>
              <a:rPr lang="en-US" baseline="0" dirty="0" smtClean="0"/>
              <a:t> of small vessels, dilated </a:t>
            </a:r>
            <a:r>
              <a:rPr lang="en-US" baseline="0" dirty="0" err="1" smtClean="0"/>
              <a:t>peri</a:t>
            </a:r>
            <a:r>
              <a:rPr lang="en-US" baseline="0" dirty="0" smtClean="0"/>
              <a:t> portal space, pointed posterior border</a:t>
            </a:r>
            <a:endParaRPr lang="he-IL" dirty="0" smtClean="0"/>
          </a:p>
          <a:p>
            <a:r>
              <a:rPr lang="en-US" dirty="0" smtClean="0"/>
              <a:t>WILSON, SAME PATIENT 11/12/14, AFTER COPPER CHELATION THERAPY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8354F-7AC6-49B7-8A66-82F32E26460E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5472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Subtle cirrhosis – regenerative nodules (glycogen)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8354F-7AC6-49B7-8A66-82F32E26460E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4065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Delayed Reticular enhancement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8354F-7AC6-49B7-8A66-82F32E26460E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7547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RETICULAR FIBROTIC</a:t>
            </a:r>
            <a:r>
              <a:rPr lang="en-US" baseline="0" dirty="0" smtClean="0"/>
              <a:t> TISSUE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8354F-7AC6-49B7-8A66-82F32E26460E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6023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Gamna</a:t>
            </a:r>
            <a:r>
              <a:rPr lang="en-US" dirty="0" smtClean="0"/>
              <a:t> </a:t>
            </a:r>
            <a:r>
              <a:rPr lang="en-US" dirty="0" err="1" smtClean="0"/>
              <a:t>gandi</a:t>
            </a:r>
            <a:r>
              <a:rPr lang="en-US" baseline="0" smtClean="0"/>
              <a:t> bodies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8354F-7AC6-49B7-8A66-82F32E26460E}" type="slidenum">
              <a:rPr lang="he-IL" smtClean="0"/>
              <a:pPr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1284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8354F-7AC6-49B7-8A66-82F32E26460E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0840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Severe </a:t>
            </a:r>
            <a:r>
              <a:rPr lang="en-US" dirty="0" err="1" smtClean="0"/>
              <a:t>steatosis</a:t>
            </a:r>
            <a:r>
              <a:rPr lang="en-US" dirty="0" smtClean="0"/>
              <a:t> 24%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8354F-7AC6-49B7-8A66-82F32E26460E}" type="slidenum">
              <a:rPr lang="he-IL" smtClean="0"/>
              <a:pPr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75063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Focal fat. 25 </a:t>
            </a:r>
            <a:r>
              <a:rPr lang="en-US" dirty="0" err="1" smtClean="0"/>
              <a:t>yoF</a:t>
            </a:r>
            <a:r>
              <a:rPr lang="en-US" dirty="0" smtClean="0"/>
              <a:t> few months</a:t>
            </a:r>
            <a:r>
              <a:rPr lang="en-US" baseline="0" dirty="0" smtClean="0"/>
              <a:t> after sleeve </a:t>
            </a:r>
            <a:r>
              <a:rPr lang="en-US" baseline="0" dirty="0" err="1" smtClean="0"/>
              <a:t>gastrectomy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8354F-7AC6-49B7-8A66-82F32E26460E}" type="slidenum">
              <a:rPr lang="he-IL" smtClean="0"/>
              <a:pPr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78154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Fatty infiltration with Focal fatty</a:t>
            </a:r>
            <a:r>
              <a:rPr lang="en-US" baseline="0" dirty="0" smtClean="0"/>
              <a:t> sparing</a:t>
            </a:r>
          </a:p>
          <a:p>
            <a:r>
              <a:rPr lang="en-US" baseline="0" dirty="0" smtClean="0"/>
              <a:t>High T2 </a:t>
            </a:r>
          </a:p>
          <a:p>
            <a:r>
              <a:rPr lang="en-US" baseline="0" dirty="0" smtClean="0"/>
              <a:t>Reticulation on T2 and DWI</a:t>
            </a:r>
          </a:p>
          <a:p>
            <a:r>
              <a:rPr lang="en-US" baseline="0" dirty="0" smtClean="0"/>
              <a:t>Reticular late enhancement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8354F-7AC6-49B7-8A66-82F32E26460E}" type="slidenum">
              <a:rPr lang="he-IL" smtClean="0"/>
              <a:pPr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2985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hemosiderosis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8354F-7AC6-49B7-8A66-82F32E26460E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35307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Severe </a:t>
            </a:r>
            <a:r>
              <a:rPr lang="en-US" dirty="0" err="1" smtClean="0"/>
              <a:t>steatosis</a:t>
            </a:r>
            <a:r>
              <a:rPr lang="en-US" dirty="0" smtClean="0"/>
              <a:t> 24%</a:t>
            </a:r>
            <a:endParaRPr lang="he-IL" dirty="0" smtClean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8354F-7AC6-49B7-8A66-82F32E26460E}" type="slidenum">
              <a:rPr lang="he-IL" smtClean="0"/>
              <a:pPr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3569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Hemosiderosis</a:t>
            </a:r>
            <a:r>
              <a:rPr lang="en-US" dirty="0" smtClean="0"/>
              <a:t>, thalassemia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8354F-7AC6-49B7-8A66-82F32E26460E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9344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Hemosiderosis</a:t>
            </a:r>
            <a:r>
              <a:rPr lang="en-US" dirty="0" smtClean="0"/>
              <a:t> - pitfall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8354F-7AC6-49B7-8A66-82F32E26460E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5303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liver is usually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hyperintense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muscle. A liver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hypointense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muscle indicates a liver iron overload. </a:t>
            </a:r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480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case of slight overload, liver signal intensity decrease can only be seen on T2-weighted gradient echo sequences. The liver is then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hypointense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muscle.</a:t>
            </a:r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515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case of moderate overload the decrease of the liver signal intensity is depicted on all sequence.. </a:t>
            </a:r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592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Active – multiple etiologies to chronic that looks</a:t>
            </a:r>
            <a:r>
              <a:rPr lang="en-US" baseline="0" dirty="0" smtClean="0"/>
              <a:t> the same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8354F-7AC6-49B7-8A66-82F32E26460E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2251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all familiar with the appearance of cirrhotic liver : shrunken liver, nodular border, signs</a:t>
            </a:r>
            <a:r>
              <a:rPr lang="en-US" baseline="0" dirty="0" smtClean="0"/>
              <a:t> of portal HTN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8354F-7AC6-49B7-8A66-82F32E26460E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6027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3953-1A23-4F2E-8F61-527B723870C4}" type="datetime1">
              <a:rPr lang="fr-FR" smtClean="0"/>
              <a:pPr/>
              <a:t>23/05/2016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B4DF-5E6B-4607-90EC-7B092583EF96}" type="datetime1">
              <a:rPr lang="fr-FR" smtClean="0"/>
              <a:pPr/>
              <a:t>23/05/2016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47382-4D17-482A-9935-E94756A74D1D}" type="datetime1">
              <a:rPr lang="fr-FR" smtClean="0"/>
              <a:pPr/>
              <a:t>23/05/2016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181E-1D06-4851-9C91-237F950C87BE}" type="datetime1">
              <a:rPr lang="fr-FR" smtClean="0"/>
              <a:pPr/>
              <a:t>23/05/2016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EA10-8668-471C-B6A5-91234F158F1F}" type="datetime1">
              <a:rPr lang="fr-FR" smtClean="0"/>
              <a:pPr/>
              <a:t>23/05/2016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1E9A-735F-49E9-829E-AC23189F39B6}" type="datetime1">
              <a:rPr lang="fr-FR" smtClean="0"/>
              <a:pPr/>
              <a:t>23/05/2016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9FC9-DD53-49C5-B3B4-844354ED499E}" type="datetime1">
              <a:rPr lang="fr-FR" smtClean="0"/>
              <a:pPr/>
              <a:t>23/05/2016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8E9A-29BD-4D98-8062-97064F999A4F}" type="datetime1">
              <a:rPr lang="fr-FR" smtClean="0"/>
              <a:pPr/>
              <a:t>23/05/2016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7239-39CA-415E-8171-3CD3DD50FFF9}" type="datetime1">
              <a:rPr lang="fr-FR" smtClean="0"/>
              <a:pPr/>
              <a:t>23/05/2016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D253-EFF6-427B-BF67-560AD0226588}" type="datetime1">
              <a:rPr lang="fr-FR" smtClean="0"/>
              <a:pPr/>
              <a:t>23/05/2016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6D20-E158-4E2B-A73A-0078886ED7E2}" type="datetime1">
              <a:rPr lang="fr-FR" smtClean="0"/>
              <a:pPr/>
              <a:t>23/05/2016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7CC05-7679-4535-B356-A0AF9A4C0AA4}" type="datetime1">
              <a:rPr lang="fr-FR" smtClean="0"/>
              <a:pPr/>
              <a:t>23/05/2016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8.jpeg"/><Relationship Id="rId7" Type="http://schemas.openxmlformats.org/officeDocument/2006/relationships/image" Target="../media/image8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48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79.jpeg"/><Relationship Id="rId9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MRI of Infiltrative Diseases of the Liver: How do I evaluate Iron, Fat and Fibrosis?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Nadia </a:t>
            </a:r>
            <a:r>
              <a:rPr lang="en-US" dirty="0" err="1" smtClean="0"/>
              <a:t>Caplan</a:t>
            </a:r>
            <a:r>
              <a:rPr lang="en-US" dirty="0" smtClean="0"/>
              <a:t> MD MSc</a:t>
            </a:r>
          </a:p>
          <a:p>
            <a:r>
              <a:rPr lang="en-US" dirty="0" smtClean="0"/>
              <a:t>Hadassah-Hebrew University Medical Center, Jerusalem, Israel</a:t>
            </a:r>
            <a:endParaRPr lang="he-I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i="1" dirty="0" smtClean="0"/>
              <a:t>Basics Of MRI : How I Do It?  AFIIM -ISRA 2016</a:t>
            </a:r>
            <a:endParaRPr lang="fr-BE" b="1" i="1" dirty="0"/>
          </a:p>
        </p:txBody>
      </p:sp>
      <p:pic>
        <p:nvPicPr>
          <p:cNvPr id="5" name="Picture 2" descr="C:\Documents and Settings\ASUS-XP\Mes documents\Téléchargements\logo-afii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2799"/>
            <a:ext cx="1443536" cy="9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7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Slight overload </a:t>
            </a:r>
            <a:r>
              <a:rPr lang="en-US" dirty="0" smtClean="0"/>
              <a:t>(LIC=</a:t>
            </a:r>
            <a:r>
              <a:rPr lang="en-US" dirty="0"/>
              <a:t> 40 - 100 </a:t>
            </a:r>
            <a:r>
              <a:rPr lang="en-US" dirty="0" smtClean="0"/>
              <a:t>µ</a:t>
            </a:r>
            <a:r>
              <a:rPr lang="en-US" dirty="0" err="1" smtClean="0"/>
              <a:t>mol</a:t>
            </a:r>
            <a:r>
              <a:rPr lang="en-US" dirty="0" smtClean="0"/>
              <a:t>/g</a:t>
            </a:r>
            <a:r>
              <a:rPr lang="en-US" dirty="0"/>
              <a:t>, </a:t>
            </a:r>
            <a:r>
              <a:rPr lang="en-US" dirty="0" smtClean="0"/>
              <a:t>1.5T</a:t>
            </a:r>
            <a:r>
              <a:rPr lang="en-US" dirty="0"/>
              <a:t>)</a:t>
            </a:r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37" y="2324100"/>
            <a:ext cx="8383212" cy="376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76671"/>
            <a:ext cx="7715433" cy="67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84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Moderate overload (LIC</a:t>
            </a:r>
            <a:r>
              <a:rPr lang="en-US" dirty="0" smtClean="0"/>
              <a:t>=</a:t>
            </a:r>
            <a:r>
              <a:rPr lang="en-US" dirty="0"/>
              <a:t> 100 - 200 </a:t>
            </a:r>
            <a:r>
              <a:rPr lang="en-US" dirty="0" smtClean="0"/>
              <a:t>µ</a:t>
            </a:r>
            <a:r>
              <a:rPr lang="en-US" dirty="0" err="1" smtClean="0"/>
              <a:t>mol</a:t>
            </a:r>
            <a:r>
              <a:rPr lang="en-US" dirty="0" smtClean="0"/>
              <a:t>/g</a:t>
            </a:r>
            <a:r>
              <a:rPr lang="en-US" dirty="0"/>
              <a:t>, </a:t>
            </a:r>
            <a:r>
              <a:rPr lang="en-US" dirty="0" smtClean="0"/>
              <a:t>1.5T</a:t>
            </a:r>
            <a:r>
              <a:rPr lang="en-US" dirty="0"/>
              <a:t>)</a:t>
            </a:r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52" y="2319338"/>
            <a:ext cx="8390173" cy="377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76671"/>
            <a:ext cx="7715433" cy="67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63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overload (LIC=350µmol/g, </a:t>
            </a:r>
            <a:r>
              <a:rPr lang="en-US" dirty="0" smtClean="0"/>
              <a:t>1.5T</a:t>
            </a:r>
            <a:r>
              <a:rPr lang="en-US" dirty="0"/>
              <a:t>)</a:t>
            </a:r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51" y="2324100"/>
            <a:ext cx="8383212" cy="376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76671"/>
            <a:ext cx="7715433" cy="67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48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58" y="2181224"/>
            <a:ext cx="8062013" cy="304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38" y="476672"/>
            <a:ext cx="8487251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30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slight overload: </a:t>
            </a:r>
            <a:r>
              <a:rPr lang="en-US" dirty="0"/>
              <a:t>40 - 100 </a:t>
            </a:r>
            <a:r>
              <a:rPr lang="en-US" dirty="0" smtClean="0"/>
              <a:t>µ</a:t>
            </a:r>
            <a:r>
              <a:rPr lang="en-US" dirty="0" err="1" smtClean="0"/>
              <a:t>mol</a:t>
            </a:r>
            <a:r>
              <a:rPr lang="en-US" dirty="0" smtClean="0"/>
              <a:t>/g</a:t>
            </a:r>
          </a:p>
          <a:p>
            <a:pPr lvl="1"/>
            <a:r>
              <a:rPr lang="en-US" dirty="0" smtClean="0"/>
              <a:t>most </a:t>
            </a:r>
            <a:r>
              <a:rPr lang="en-US" dirty="0"/>
              <a:t>sensitive MR sequences </a:t>
            </a:r>
            <a:r>
              <a:rPr lang="en-US" dirty="0" smtClean="0"/>
              <a:t>T* and T**</a:t>
            </a:r>
            <a:endParaRPr lang="en-US" dirty="0"/>
          </a:p>
          <a:p>
            <a:r>
              <a:rPr lang="en-US" dirty="0" smtClean="0"/>
              <a:t>moderate overload: </a:t>
            </a:r>
            <a:r>
              <a:rPr lang="en-US" dirty="0"/>
              <a:t>100 - 200 </a:t>
            </a:r>
            <a:r>
              <a:rPr lang="en-US" dirty="0" smtClean="0"/>
              <a:t>µ</a:t>
            </a:r>
            <a:r>
              <a:rPr lang="en-US" dirty="0" err="1" smtClean="0"/>
              <a:t>mol</a:t>
            </a:r>
            <a:r>
              <a:rPr lang="en-US" dirty="0" smtClean="0"/>
              <a:t>/g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ensitive </a:t>
            </a:r>
            <a:r>
              <a:rPr lang="en-US" dirty="0"/>
              <a:t>sequences (T2 and T2+) are saturated and underestimate the concentration. </a:t>
            </a:r>
            <a:endParaRPr lang="en-US" dirty="0" smtClean="0"/>
          </a:p>
          <a:p>
            <a:pPr lvl="1"/>
            <a:r>
              <a:rPr lang="en-US" dirty="0" smtClean="0"/>
              <a:t>Use less </a:t>
            </a:r>
            <a:r>
              <a:rPr lang="en-US" dirty="0"/>
              <a:t>sensitive MR sequences </a:t>
            </a:r>
            <a:r>
              <a:rPr lang="en-US" dirty="0" smtClean="0"/>
              <a:t>T1 and PD </a:t>
            </a:r>
          </a:p>
          <a:p>
            <a:r>
              <a:rPr lang="en-US" dirty="0" smtClean="0"/>
              <a:t>major overload: 200 µ</a:t>
            </a:r>
            <a:r>
              <a:rPr lang="en-US" dirty="0" err="1" smtClean="0"/>
              <a:t>mol</a:t>
            </a:r>
            <a:r>
              <a:rPr lang="en-US" dirty="0" smtClean="0"/>
              <a:t>/g and up </a:t>
            </a:r>
          </a:p>
          <a:p>
            <a:pPr lvl="1"/>
            <a:r>
              <a:rPr lang="en-US" dirty="0" smtClean="0"/>
              <a:t>Less sensitive sequences become also saturated when the LIC is above 300 µ</a:t>
            </a:r>
            <a:r>
              <a:rPr lang="en-US" dirty="0" err="1" smtClean="0"/>
              <a:t>mol</a:t>
            </a:r>
            <a:r>
              <a:rPr lang="en-US" dirty="0" smtClean="0"/>
              <a:t>/g. </a:t>
            </a:r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4338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assess FIBROSIS?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6511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29208" y="956708"/>
            <a:ext cx="21705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Viral</a:t>
            </a:r>
          </a:p>
          <a:p>
            <a:pPr marL="0" indent="0">
              <a:buNone/>
            </a:pPr>
            <a:r>
              <a:rPr lang="en-US" sz="2000" b="1" dirty="0"/>
              <a:t>Alcohol 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dirty="0" smtClean="0"/>
              <a:t>Drug induced</a:t>
            </a:r>
          </a:p>
          <a:p>
            <a:pPr marL="0" indent="0">
              <a:buNone/>
            </a:pPr>
            <a:r>
              <a:rPr lang="en-US" sz="2000" b="1" dirty="0" smtClean="0"/>
              <a:t>NASH</a:t>
            </a:r>
          </a:p>
          <a:p>
            <a:pPr marL="0" indent="0">
              <a:buNone/>
            </a:pPr>
            <a:r>
              <a:rPr lang="en-US" sz="2000" dirty="0" err="1" smtClean="0"/>
              <a:t>Hemosiderosis</a:t>
            </a:r>
            <a:r>
              <a:rPr lang="en-US" sz="2000" dirty="0" smtClean="0"/>
              <a:t>/ hemochromatosis</a:t>
            </a:r>
          </a:p>
          <a:p>
            <a:pPr marL="0" indent="0">
              <a:buNone/>
            </a:pPr>
            <a:r>
              <a:rPr lang="en-US" sz="2000" dirty="0" smtClean="0"/>
              <a:t>Wilson </a:t>
            </a:r>
          </a:p>
          <a:p>
            <a:pPr marL="0" indent="0">
              <a:buNone/>
            </a:pPr>
            <a:r>
              <a:rPr lang="en-US" sz="2000" dirty="0" smtClean="0"/>
              <a:t>Inborn storage diseases</a:t>
            </a:r>
          </a:p>
          <a:p>
            <a:pPr marL="0" indent="0">
              <a:buNone/>
            </a:pPr>
            <a:r>
              <a:rPr lang="en-US" sz="2000" dirty="0" smtClean="0"/>
              <a:t>Autoimmune</a:t>
            </a:r>
          </a:p>
          <a:p>
            <a:pPr marL="0" indent="0">
              <a:buNone/>
            </a:pPr>
            <a:r>
              <a:rPr lang="en-US" sz="2000" b="1" dirty="0" smtClean="0"/>
              <a:t>Parasitic </a:t>
            </a:r>
          </a:p>
          <a:p>
            <a:pPr marL="0" indent="0">
              <a:buNone/>
            </a:pPr>
            <a:r>
              <a:rPr lang="en-US" sz="2000" dirty="0" smtClean="0"/>
              <a:t>Sarcoidosis</a:t>
            </a:r>
          </a:p>
          <a:p>
            <a:pPr marL="0" indent="0">
              <a:buNone/>
            </a:pPr>
            <a:endParaRPr lang="he-IL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58" y="2228426"/>
            <a:ext cx="1484029" cy="111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330" y="2871918"/>
            <a:ext cx="4680520" cy="2433870"/>
          </a:xfrm>
          <a:prstGeom prst="rect">
            <a:avLst/>
          </a:prstGeom>
        </p:spPr>
      </p:pic>
      <p:cxnSp>
        <p:nvCxnSpPr>
          <p:cNvPr id="10" name="מחבר חץ ישר 9"/>
          <p:cNvCxnSpPr/>
          <p:nvPr/>
        </p:nvCxnSpPr>
        <p:spPr>
          <a:xfrm flipV="1">
            <a:off x="2684322" y="2780611"/>
            <a:ext cx="4824536" cy="21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76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End stage cirrhosis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8152"/>
            <a:ext cx="3846048" cy="360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684" y="764704"/>
            <a:ext cx="4067374" cy="305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865" y="3933056"/>
            <a:ext cx="4181475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1855306"/>
            <a:ext cx="5040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 smtClean="0">
                <a:solidFill>
                  <a:schemeClr val="bg1"/>
                </a:solidFill>
              </a:rPr>
              <a:t>T2</a:t>
            </a:r>
            <a:endParaRPr lang="he-IL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1865" y="771858"/>
            <a:ext cx="5040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 smtClean="0">
                <a:solidFill>
                  <a:schemeClr val="bg1"/>
                </a:solidFill>
              </a:rPr>
              <a:t>T2</a:t>
            </a:r>
            <a:endParaRPr lang="he-IL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1864" y="3933056"/>
            <a:ext cx="7462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 smtClean="0">
                <a:solidFill>
                  <a:schemeClr val="bg1"/>
                </a:solidFill>
              </a:rPr>
              <a:t>T1 FS</a:t>
            </a:r>
            <a:endParaRPr lang="he-IL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1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6" t="22580" r="13951" b="11242"/>
          <a:stretch/>
        </p:blipFill>
        <p:spPr>
          <a:xfrm>
            <a:off x="7200211" y="2539"/>
            <a:ext cx="1955078" cy="1484785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3" t="24801" r="13876" b="10236"/>
          <a:stretch/>
        </p:blipFill>
        <p:spPr>
          <a:xfrm>
            <a:off x="5148064" y="0"/>
            <a:ext cx="2061115" cy="148478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2" t="23013" r="17506" b="11597"/>
          <a:stretch/>
        </p:blipFill>
        <p:spPr>
          <a:xfrm>
            <a:off x="395536" y="264842"/>
            <a:ext cx="4155402" cy="3164157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" t="27092" r="12180" b="18868"/>
          <a:stretch/>
        </p:blipFill>
        <p:spPr>
          <a:xfrm>
            <a:off x="4772102" y="1628800"/>
            <a:ext cx="3760338" cy="2636518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7" t="22578" r="10981" b="10210"/>
          <a:stretch/>
        </p:blipFill>
        <p:spPr>
          <a:xfrm>
            <a:off x="219918" y="4356714"/>
            <a:ext cx="2978320" cy="2229281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3" t="23182" r="9350" b="9606"/>
          <a:stretch/>
        </p:blipFill>
        <p:spPr>
          <a:xfrm>
            <a:off x="2939969" y="4356714"/>
            <a:ext cx="2924815" cy="2229281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23182" r="10198" b="9606"/>
          <a:stretch/>
        </p:blipFill>
        <p:spPr>
          <a:xfrm>
            <a:off x="5592018" y="4356714"/>
            <a:ext cx="2940422" cy="2229281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4" t="33916" r="53848" b="26042"/>
          <a:stretch/>
        </p:blipFill>
        <p:spPr>
          <a:xfrm>
            <a:off x="6893883" y="4356714"/>
            <a:ext cx="2250117" cy="251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8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3569099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149080"/>
            <a:ext cx="3562074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186111"/>
            <a:ext cx="3669382" cy="267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539" y="4149080"/>
            <a:ext cx="3706107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4464"/>
            <a:ext cx="3948827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54464"/>
            <a:ext cx="2903636" cy="287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56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assess IRON?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</a:t>
            </a:r>
            <a:r>
              <a:rPr lang="en-US" dirty="0" smtClean="0"/>
              <a:t>CT, </a:t>
            </a:r>
            <a:r>
              <a:rPr lang="en-US" dirty="0" err="1" smtClean="0"/>
              <a:t>hyperdense</a:t>
            </a:r>
            <a:r>
              <a:rPr lang="en-US" dirty="0" smtClean="0"/>
              <a:t> liver can be due to </a:t>
            </a:r>
            <a:r>
              <a:rPr lang="en-US" b="1" dirty="0" smtClean="0"/>
              <a:t>iron</a:t>
            </a:r>
            <a:r>
              <a:rPr lang="en-US" dirty="0" smtClean="0"/>
              <a:t> overload, as well as long </a:t>
            </a:r>
            <a:r>
              <a:rPr lang="en-US" dirty="0"/>
              <a:t>term treatment </a:t>
            </a:r>
            <a:r>
              <a:rPr lang="en-US" dirty="0" smtClean="0"/>
              <a:t> with </a:t>
            </a:r>
            <a:r>
              <a:rPr lang="en-US" b="1" dirty="0" err="1" smtClean="0"/>
              <a:t>amiodarone</a:t>
            </a:r>
            <a:r>
              <a:rPr lang="en-US" dirty="0"/>
              <a:t>, </a:t>
            </a:r>
            <a:r>
              <a:rPr lang="en-US" b="1" dirty="0" smtClean="0"/>
              <a:t>glycogen</a:t>
            </a:r>
            <a:r>
              <a:rPr lang="en-US" dirty="0" smtClean="0"/>
              <a:t> deposition, </a:t>
            </a:r>
            <a:r>
              <a:rPr lang="en-US" b="1" dirty="0" smtClean="0"/>
              <a:t>copper</a:t>
            </a:r>
            <a:r>
              <a:rPr lang="en-US" dirty="0" smtClean="0"/>
              <a:t> overload in Wilson </a:t>
            </a:r>
            <a:r>
              <a:rPr lang="en-US" dirty="0"/>
              <a:t>disease</a:t>
            </a:r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1875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0688"/>
            <a:ext cx="4307901" cy="579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84702"/>
            <a:ext cx="7979716" cy="583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788024" y="2133782"/>
            <a:ext cx="1728192" cy="17992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/>
          <p:cNvSpPr/>
          <p:nvPr/>
        </p:nvSpPr>
        <p:spPr>
          <a:xfrm>
            <a:off x="0" y="1845750"/>
            <a:ext cx="2189300" cy="22322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624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3" b="4156"/>
          <a:stretch/>
        </p:blipFill>
        <p:spPr bwMode="auto">
          <a:xfrm>
            <a:off x="13922" y="4089708"/>
            <a:ext cx="3647225" cy="276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8" b="5008"/>
          <a:stretch/>
        </p:blipFill>
        <p:spPr bwMode="auto">
          <a:xfrm>
            <a:off x="3061031" y="4220227"/>
            <a:ext cx="3438689" cy="263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1"/>
            <a:ext cx="4395794" cy="295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758" y="4220227"/>
            <a:ext cx="3563441" cy="263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376" y="1553264"/>
            <a:ext cx="3177997" cy="251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022" y="71269"/>
            <a:ext cx="3659978" cy="254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29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0963"/>
            <a:ext cx="3059832" cy="22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12815" cy="252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146" y="0"/>
            <a:ext cx="3215854" cy="240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30492"/>
            <a:ext cx="3179974" cy="239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578" y="3356992"/>
            <a:ext cx="3063146" cy="226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80" y="4683659"/>
            <a:ext cx="2880320" cy="228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http://www.humpath.com/IMG/jpg/3_cesd_wolman_liver_12_5-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724" y="2726486"/>
            <a:ext cx="1981910" cy="149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02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72" y="255827"/>
            <a:ext cx="4380879" cy="316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368" y="3589702"/>
            <a:ext cx="4319091" cy="317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69755"/>
            <a:ext cx="4356208" cy="321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89040" y="138747"/>
            <a:ext cx="4426844" cy="317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9052" y="3423993"/>
            <a:ext cx="4579243" cy="332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48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hepatic fibrosis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Early morphologic changes: </a:t>
            </a:r>
          </a:p>
          <a:p>
            <a:pPr lvl="1"/>
            <a:r>
              <a:rPr lang="en-US" dirty="0" smtClean="0"/>
              <a:t>widening of </a:t>
            </a:r>
            <a:r>
              <a:rPr lang="en-US" dirty="0" err="1" smtClean="0"/>
              <a:t>periportal</a:t>
            </a:r>
            <a:r>
              <a:rPr lang="en-US" dirty="0" smtClean="0"/>
              <a:t> space and fissures</a:t>
            </a:r>
          </a:p>
          <a:p>
            <a:pPr lvl="1"/>
            <a:r>
              <a:rPr lang="en-US" dirty="0" smtClean="0"/>
              <a:t>posterior “tail”</a:t>
            </a:r>
          </a:p>
          <a:p>
            <a:r>
              <a:rPr lang="en-US" dirty="0" smtClean="0"/>
              <a:t>Regenerative nodules = T1 </a:t>
            </a:r>
            <a:r>
              <a:rPr lang="en-US" dirty="0" err="1" smtClean="0"/>
              <a:t>hyperintense</a:t>
            </a:r>
            <a:r>
              <a:rPr lang="en-US" dirty="0" smtClean="0"/>
              <a:t> (glycogen)</a:t>
            </a:r>
          </a:p>
          <a:p>
            <a:r>
              <a:rPr lang="en-US" dirty="0"/>
              <a:t>Peripheral volume loss = </a:t>
            </a:r>
            <a:r>
              <a:rPr lang="en-US" dirty="0" err="1"/>
              <a:t>subcapsular</a:t>
            </a:r>
            <a:r>
              <a:rPr lang="en-US" dirty="0"/>
              <a:t> crowded small </a:t>
            </a:r>
            <a:r>
              <a:rPr lang="en-US" dirty="0" smtClean="0"/>
              <a:t>vessels</a:t>
            </a:r>
          </a:p>
          <a:p>
            <a:r>
              <a:rPr lang="en-US" dirty="0" smtClean="0"/>
              <a:t>Delayed reticular enhancement = fibrous </a:t>
            </a:r>
            <a:r>
              <a:rPr lang="en-US" dirty="0" err="1" smtClean="0"/>
              <a:t>septae</a:t>
            </a:r>
            <a:endParaRPr lang="en-US" dirty="0" smtClean="0"/>
          </a:p>
          <a:p>
            <a:r>
              <a:rPr lang="en-US" dirty="0" err="1"/>
              <a:t>Extrahepatic</a:t>
            </a:r>
            <a:r>
              <a:rPr lang="en-US" dirty="0"/>
              <a:t> changes</a:t>
            </a:r>
            <a:endParaRPr lang="he-IL" dirty="0"/>
          </a:p>
          <a:p>
            <a:r>
              <a:rPr lang="en-US" dirty="0" smtClean="0"/>
              <a:t>Increased stiffness on MR </a:t>
            </a:r>
            <a:r>
              <a:rPr lang="en-US" dirty="0" err="1" smtClean="0"/>
              <a:t>Elastography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104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 </a:t>
            </a:r>
            <a:r>
              <a:rPr lang="en-US" dirty="0" err="1" smtClean="0"/>
              <a:t>Elastography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6089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Assessment of Hepatic Fibrosis With Magnetic Resonance </a:t>
            </a:r>
            <a:r>
              <a:rPr lang="en-US" sz="1600" b="1" dirty="0" err="1" smtClean="0"/>
              <a:t>Elastography</a:t>
            </a:r>
            <a:r>
              <a:rPr lang="en-US" sz="1600" b="1" dirty="0" smtClean="0"/>
              <a:t>, </a:t>
            </a:r>
          </a:p>
          <a:p>
            <a:pPr marL="0" indent="0">
              <a:buNone/>
            </a:pPr>
            <a:r>
              <a:rPr lang="en-US" sz="1600" dirty="0" smtClean="0"/>
              <a:t>MENG YIN et al</a:t>
            </a:r>
            <a:r>
              <a:rPr lang="en-US" sz="1600" b="1" dirty="0" smtClean="0"/>
              <a:t>, </a:t>
            </a:r>
            <a:r>
              <a:rPr lang="en-US" sz="1600" dirty="0" smtClean="0"/>
              <a:t>CLINICAL </a:t>
            </a:r>
            <a:r>
              <a:rPr lang="en-US" sz="1600" dirty="0"/>
              <a:t>GASTROENTEROLOGY AND HEPATOLOGY 2007;5:1207–1213</a:t>
            </a:r>
            <a:r>
              <a:rPr lang="en-US" sz="1600" b="1" dirty="0" smtClean="0"/>
              <a:t> </a:t>
            </a:r>
            <a:endParaRPr lang="he-IL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21" y="2060848"/>
            <a:ext cx="825755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82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 </a:t>
            </a:r>
            <a:r>
              <a:rPr lang="en-US" dirty="0" err="1" smtClean="0"/>
              <a:t>Elastography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53481"/>
            <a:ext cx="6995776" cy="426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517232"/>
            <a:ext cx="8229600" cy="608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b="1" smtClean="0"/>
              <a:t>Assessment of Hepatic Fibrosis With Magnetic Resonance Elastography, 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smtClean="0"/>
              <a:t>MENG YIN et al</a:t>
            </a:r>
            <a:r>
              <a:rPr lang="en-US" sz="1600" b="1" smtClean="0"/>
              <a:t>, </a:t>
            </a:r>
            <a:r>
              <a:rPr lang="en-US" sz="1600" smtClean="0"/>
              <a:t>CLINICAL GASTROENTEROLOGY AND HEPATOLOGY 2007;5:1207–1213</a:t>
            </a:r>
            <a:r>
              <a:rPr lang="en-US" sz="1600" b="1" smtClean="0"/>
              <a:t> 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66809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 </a:t>
            </a:r>
            <a:r>
              <a:rPr lang="en-US" dirty="0" err="1" smtClean="0"/>
              <a:t>Elastgraphy</a:t>
            </a:r>
            <a:r>
              <a:rPr lang="en-US" dirty="0" smtClean="0"/>
              <a:t> - limitations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1"/>
            <a:ext cx="6927281" cy="421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517232"/>
            <a:ext cx="8229600" cy="608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b="1" smtClean="0"/>
              <a:t>Assessment of Hepatic Fibrosis With Magnetic Resonance Elastography, 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smtClean="0"/>
              <a:t>MENG YIN et al</a:t>
            </a:r>
            <a:r>
              <a:rPr lang="en-US" sz="1600" b="1" smtClean="0"/>
              <a:t>, </a:t>
            </a:r>
            <a:r>
              <a:rPr lang="en-US" sz="1600" smtClean="0"/>
              <a:t>CLINICAL GASTROENTEROLOGY AND HEPATOLOGY 2007;5:1207–1213</a:t>
            </a:r>
            <a:r>
              <a:rPr lang="en-US" sz="1600" b="1" smtClean="0"/>
              <a:t> 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399237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 </a:t>
            </a:r>
            <a:r>
              <a:rPr lang="en-US" dirty="0" err="1"/>
              <a:t>Elastgraphy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2776"/>
            <a:ext cx="3888433" cy="398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764541" y="2456021"/>
            <a:ext cx="0" cy="2736304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5517232"/>
            <a:ext cx="8229600" cy="608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b="1" smtClean="0"/>
              <a:t>Assessment of Hepatic Fibrosis With Magnetic Resonance Elastography, 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smtClean="0"/>
              <a:t>MENG YIN et al</a:t>
            </a:r>
            <a:r>
              <a:rPr lang="en-US" sz="1600" b="1" smtClean="0"/>
              <a:t>, </a:t>
            </a:r>
            <a:r>
              <a:rPr lang="en-US" sz="1600" smtClean="0"/>
              <a:t>CLINICAL GASTROENTEROLOGY AND HEPATOLOGY 2007;5:1207–1213</a:t>
            </a:r>
            <a:r>
              <a:rPr lang="en-US" sz="1600" b="1" smtClean="0"/>
              <a:t> 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372523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MRE compared to Shear Wave </a:t>
            </a:r>
            <a:r>
              <a:rPr lang="en-US" dirty="0" err="1" smtClean="0"/>
              <a:t>Elastography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7529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Hepatic Fibrosis: Prospective Comparison of MR </a:t>
            </a:r>
            <a:r>
              <a:rPr lang="en-US" sz="1800" dirty="0" err="1"/>
              <a:t>Elastography</a:t>
            </a:r>
            <a:r>
              <a:rPr lang="en-US" sz="1800" dirty="0"/>
              <a:t> and US Shear-Wave </a:t>
            </a:r>
            <a:r>
              <a:rPr lang="en-US" sz="1800" dirty="0" err="1"/>
              <a:t>Elastography</a:t>
            </a:r>
            <a:r>
              <a:rPr lang="en-US" sz="1800" dirty="0"/>
              <a:t> for </a:t>
            </a:r>
            <a:r>
              <a:rPr lang="en-US" sz="1800" dirty="0" smtClean="0"/>
              <a:t>Evaluation, </a:t>
            </a:r>
            <a:r>
              <a:rPr lang="en-US" sz="1200" dirty="0" err="1" smtClean="0"/>
              <a:t>Jeong</a:t>
            </a:r>
            <a:r>
              <a:rPr lang="en-US" sz="1200" dirty="0" smtClean="0"/>
              <a:t> </a:t>
            </a:r>
            <a:r>
              <a:rPr lang="en-US" sz="1200" dirty="0" err="1"/>
              <a:t>Hee</a:t>
            </a:r>
            <a:r>
              <a:rPr lang="en-US" sz="1200" dirty="0"/>
              <a:t> Yoon, MD et </a:t>
            </a:r>
            <a:r>
              <a:rPr lang="en-US" sz="1200" dirty="0" smtClean="0"/>
              <a:t>al, </a:t>
            </a:r>
            <a:r>
              <a:rPr lang="en-US" sz="1400" b="1" i="1" dirty="0" smtClean="0"/>
              <a:t>Radiology</a:t>
            </a:r>
            <a:r>
              <a:rPr lang="en-US" sz="1400" b="1" i="1" dirty="0"/>
              <a:t>:</a:t>
            </a:r>
            <a:r>
              <a:rPr lang="en-US" sz="1400" i="1" dirty="0"/>
              <a:t> </a:t>
            </a:r>
            <a:r>
              <a:rPr lang="en-US" sz="1400" dirty="0"/>
              <a:t>Volume 273: Number </a:t>
            </a:r>
            <a:r>
              <a:rPr lang="en-US" sz="1400" dirty="0" smtClean="0"/>
              <a:t>3—December </a:t>
            </a:r>
            <a:r>
              <a:rPr lang="en-US" sz="1400" dirty="0"/>
              <a:t>2014</a:t>
            </a:r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5" t="16043" r="38091" b="32507"/>
          <a:stretch/>
        </p:blipFill>
        <p:spPr bwMode="auto">
          <a:xfrm>
            <a:off x="3203848" y="1556792"/>
            <a:ext cx="251043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08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assess IRON?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</a:t>
            </a:r>
            <a:r>
              <a:rPr lang="en-US" dirty="0"/>
              <a:t>liver </a:t>
            </a:r>
            <a:r>
              <a:rPr lang="en-US" dirty="0" smtClean="0"/>
              <a:t>parenchyma is </a:t>
            </a:r>
            <a:r>
              <a:rPr lang="en-US" dirty="0" err="1" smtClean="0"/>
              <a:t>hyperintense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smtClean="0"/>
              <a:t>muscle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liver </a:t>
            </a:r>
            <a:r>
              <a:rPr lang="en-US" dirty="0" err="1"/>
              <a:t>hypointense</a:t>
            </a:r>
            <a:r>
              <a:rPr lang="en-US" dirty="0"/>
              <a:t> to the muscle indicates a liver iron overload. </a:t>
            </a:r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715433" cy="67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48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assess FAT?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8365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5" t="33513" r="21435" b="29338"/>
          <a:stretch/>
        </p:blipFill>
        <p:spPr>
          <a:xfrm>
            <a:off x="2344389" y="584718"/>
            <a:ext cx="4214649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3" t="33926" r="20024" b="29756"/>
          <a:stretch/>
        </p:blipFill>
        <p:spPr>
          <a:xfrm>
            <a:off x="2347499" y="3581400"/>
            <a:ext cx="419061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4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188640"/>
            <a:ext cx="3780029" cy="312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3" y="3429000"/>
            <a:ext cx="3816424" cy="326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88" y="1010181"/>
            <a:ext cx="4143712" cy="493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33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4147079" cy="301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8138"/>
            <a:ext cx="4249247" cy="302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55" y="330902"/>
            <a:ext cx="4250061" cy="300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285109" cy="296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74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512" y="-92353"/>
            <a:ext cx="3046319" cy="220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707" y="-92353"/>
            <a:ext cx="2994349" cy="222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1177"/>
            <a:ext cx="4102026" cy="340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53125"/>
            <a:ext cx="4148138" cy="353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81177"/>
            <a:ext cx="4387776" cy="324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57407"/>
            <a:ext cx="4572793" cy="365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837" y="5168048"/>
            <a:ext cx="1962709" cy="155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316" y="836712"/>
            <a:ext cx="3359660" cy="233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424" y="-92354"/>
            <a:ext cx="3305574" cy="222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5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7211144" cy="45259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accessory portal system of </a:t>
            </a:r>
            <a:r>
              <a:rPr lang="en-US" dirty="0" err="1"/>
              <a:t>Sappey</a:t>
            </a:r>
            <a:r>
              <a:rPr lang="en-US" dirty="0"/>
              <a:t>, branches of which pass in the round </a:t>
            </a:r>
            <a:r>
              <a:rPr lang="en-US" dirty="0" smtClean="0"/>
              <a:t>and </a:t>
            </a:r>
            <a:r>
              <a:rPr lang="en-US" dirty="0" err="1" smtClean="0"/>
              <a:t>falciform</a:t>
            </a:r>
            <a:r>
              <a:rPr lang="en-US" dirty="0"/>
              <a:t> ligaments (particularly the latter) to unite with the epigastric and internal mammary veins, and through the diaphragmatic veins with the </a:t>
            </a:r>
            <a:r>
              <a:rPr lang="en-US" dirty="0" err="1"/>
              <a:t>azygos</a:t>
            </a:r>
            <a:endParaRPr lang="he-I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771525"/>
            <a:ext cx="690562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563888" y="1484784"/>
            <a:ext cx="934008" cy="33797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211960" y="2204864"/>
            <a:ext cx="571872" cy="43204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859989" y="2348880"/>
            <a:ext cx="285936" cy="230425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841669" y="1671407"/>
            <a:ext cx="20183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FFFF00"/>
                </a:solidFill>
              </a:rPr>
              <a:t>Veins of </a:t>
            </a:r>
            <a:r>
              <a:rPr lang="en-US" sz="2000" b="1" dirty="0" err="1" smtClean="0">
                <a:solidFill>
                  <a:srgbClr val="FFFF00"/>
                </a:solidFill>
              </a:rPr>
              <a:t>Sappey</a:t>
            </a:r>
            <a:endParaRPr lang="he-IL" sz="2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3832" y="2636912"/>
            <a:ext cx="21644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FFFF00"/>
                </a:solidFill>
              </a:rPr>
              <a:t>Right gastric vein</a:t>
            </a:r>
            <a:endParaRPr lang="he-IL" sz="20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3728" y="4653136"/>
            <a:ext cx="38164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FFFF00"/>
                </a:solidFill>
              </a:rPr>
              <a:t>Posterior </a:t>
            </a:r>
            <a:r>
              <a:rPr lang="en-US" sz="2000" b="1" dirty="0" err="1" smtClean="0">
                <a:solidFill>
                  <a:srgbClr val="FFFF00"/>
                </a:solidFill>
              </a:rPr>
              <a:t>duodenopancreatic</a:t>
            </a:r>
            <a:r>
              <a:rPr lang="en-US" sz="2000" b="1" dirty="0" smtClean="0">
                <a:solidFill>
                  <a:srgbClr val="FFFF00"/>
                </a:solidFill>
              </a:rPr>
              <a:t> vein</a:t>
            </a:r>
            <a:endParaRPr lang="he-IL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8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</a:t>
            </a:r>
            <a:r>
              <a:rPr lang="en-US" dirty="0" err="1" smtClean="0"/>
              <a:t>steatosis</a:t>
            </a:r>
            <a:r>
              <a:rPr lang="en-US" dirty="0" smtClean="0"/>
              <a:t> calculation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5212104"/>
            <a:ext cx="8229600" cy="152926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(In – Out) / 2 * In</a:t>
            </a:r>
          </a:p>
          <a:p>
            <a:pPr marL="0" indent="0" algn="ctr">
              <a:buNone/>
            </a:pPr>
            <a:r>
              <a:rPr lang="en-US" dirty="0" smtClean="0"/>
              <a:t>296 – 142 / 2* 296 = 0.26</a:t>
            </a:r>
          </a:p>
          <a:p>
            <a:pPr marL="0" indent="0" algn="ctr">
              <a:buNone/>
            </a:pPr>
            <a:r>
              <a:rPr lang="en-US" dirty="0" smtClean="0"/>
              <a:t>26%</a:t>
            </a:r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6606"/>
            <a:ext cx="3600000" cy="372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6607"/>
            <a:ext cx="3452388" cy="372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718" y="5517232"/>
            <a:ext cx="2201282" cy="117089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53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Hepatic </a:t>
            </a:r>
            <a:r>
              <a:rPr lang="en-US" dirty="0" err="1" smtClean="0"/>
              <a:t>steatosis</a:t>
            </a:r>
            <a:r>
              <a:rPr lang="en-US" dirty="0" smtClean="0"/>
              <a:t> / sparing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NASH, dietary change, malnutrition, severe hepatitis, steroid use, pregnancy, drug toxic effects, chemotherapy, storage diseases</a:t>
            </a:r>
          </a:p>
          <a:p>
            <a:r>
              <a:rPr lang="en-US" dirty="0" smtClean="0"/>
              <a:t>Diffuse or focal </a:t>
            </a:r>
            <a:r>
              <a:rPr lang="en-US" dirty="0" err="1" smtClean="0"/>
              <a:t>steatosis</a:t>
            </a:r>
            <a:r>
              <a:rPr lang="en-US" dirty="0" smtClean="0"/>
              <a:t> or sparing</a:t>
            </a:r>
          </a:p>
          <a:p>
            <a:r>
              <a:rPr lang="en-US" dirty="0" smtClean="0"/>
              <a:t>Relatively </a:t>
            </a:r>
            <a:r>
              <a:rPr lang="en-US" dirty="0" err="1" smtClean="0"/>
              <a:t>hyperintense</a:t>
            </a:r>
            <a:r>
              <a:rPr lang="en-US" dirty="0" smtClean="0"/>
              <a:t> on T2</a:t>
            </a:r>
          </a:p>
          <a:p>
            <a:r>
              <a:rPr lang="en-US" dirty="0" smtClean="0"/>
              <a:t>Drop of signal on </a:t>
            </a:r>
            <a:r>
              <a:rPr lang="en-US" i="1" dirty="0" smtClean="0"/>
              <a:t>T1 out-of-phase</a:t>
            </a:r>
          </a:p>
          <a:p>
            <a:endParaRPr lang="en-US" dirty="0" smtClean="0"/>
          </a:p>
          <a:p>
            <a:r>
              <a:rPr lang="en-US" dirty="0" smtClean="0"/>
              <a:t>Vascular - veins of </a:t>
            </a:r>
            <a:r>
              <a:rPr lang="en-US" dirty="0" err="1" smtClean="0"/>
              <a:t>Sappey</a:t>
            </a:r>
            <a:r>
              <a:rPr lang="en-US" dirty="0" smtClean="0"/>
              <a:t>, aberrant right gastric vein or posterior </a:t>
            </a:r>
            <a:r>
              <a:rPr lang="en-US" dirty="0" err="1" smtClean="0"/>
              <a:t>duodenopancreatic</a:t>
            </a:r>
            <a:r>
              <a:rPr lang="en-US" dirty="0" smtClean="0"/>
              <a:t> vein</a:t>
            </a:r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1837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THANK YOU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he-IL" dirty="0" smtClean="0"/>
              <a:t>תודה רבה</a:t>
            </a:r>
            <a:endParaRPr lang="en-US" dirty="0" smtClean="0"/>
          </a:p>
          <a:p>
            <a:pPr marL="0" indent="0" algn="ctr">
              <a:buNone/>
            </a:pPr>
            <a:endParaRPr lang="he-IL" dirty="0" smtClean="0"/>
          </a:p>
          <a:p>
            <a:pPr marL="0" indent="0" algn="ctr">
              <a:buNone/>
            </a:pPr>
            <a:r>
              <a:rPr lang="en-US" dirty="0" smtClean="0"/>
              <a:t>MERCI BEAUCOUP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MUCHAS GRACIAS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ru-RU" dirty="0" smtClean="0"/>
              <a:t>большое </a:t>
            </a:r>
            <a:r>
              <a:rPr lang="ru-RU" dirty="0"/>
              <a:t>спасибо</a:t>
            </a:r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0629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Hemo</a:t>
            </a:r>
            <a:r>
              <a:rPr lang="en-US" b="1" dirty="0" err="1" smtClean="0"/>
              <a:t>S</a:t>
            </a:r>
            <a:r>
              <a:rPr lang="en-US" dirty="0" err="1" smtClean="0"/>
              <a:t>iderosis</a:t>
            </a:r>
            <a:r>
              <a:rPr lang="en-US" dirty="0" smtClean="0"/>
              <a:t>         </a:t>
            </a:r>
            <a:r>
              <a:rPr lang="en-US" dirty="0" err="1" smtClean="0"/>
              <a:t>Hemo</a:t>
            </a:r>
            <a:r>
              <a:rPr lang="en-US" b="1" dirty="0" err="1" smtClean="0"/>
              <a:t>CH</a:t>
            </a:r>
            <a:r>
              <a:rPr lang="en-US" dirty="0" err="1" smtClean="0"/>
              <a:t>romatosis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61540" y="1196752"/>
            <a:ext cx="4114800" cy="4015339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Hereditary (</a:t>
            </a:r>
            <a:r>
              <a:rPr lang="en-US" sz="2800" b="1" dirty="0" err="1" smtClean="0"/>
              <a:t>CH</a:t>
            </a:r>
            <a:r>
              <a:rPr lang="en-US" sz="2800" dirty="0" err="1" smtClean="0"/>
              <a:t>romosome</a:t>
            </a:r>
            <a:r>
              <a:rPr lang="en-US" sz="2800" dirty="0" smtClean="0"/>
              <a:t>)</a:t>
            </a:r>
          </a:p>
          <a:p>
            <a:endParaRPr lang="en-US" sz="2800" dirty="0" smtClean="0"/>
          </a:p>
          <a:p>
            <a:r>
              <a:rPr lang="en-US" sz="2800" dirty="0" smtClean="0"/>
              <a:t>Liver, pancreas, </a:t>
            </a:r>
            <a:r>
              <a:rPr lang="en-US" sz="2800" dirty="0" err="1" smtClean="0"/>
              <a:t>myocard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T1 </a:t>
            </a:r>
            <a:r>
              <a:rPr lang="en-US" sz="2800" dirty="0"/>
              <a:t>and T2 dark due to susceptibility </a:t>
            </a:r>
            <a:r>
              <a:rPr lang="en-US" sz="2800" dirty="0" smtClean="0"/>
              <a:t>effect</a:t>
            </a:r>
          </a:p>
          <a:p>
            <a:r>
              <a:rPr lang="en-US" sz="2800" dirty="0"/>
              <a:t>Drop of signal on </a:t>
            </a:r>
            <a:r>
              <a:rPr lang="en-US" sz="2800" dirty="0" smtClean="0"/>
              <a:t>in-phase</a:t>
            </a:r>
            <a:endParaRPr lang="he-IL" sz="2800" dirty="0"/>
          </a:p>
          <a:p>
            <a:endParaRPr lang="he-IL" sz="2800" dirty="0"/>
          </a:p>
        </p:txBody>
      </p:sp>
      <p:sp>
        <p:nvSpPr>
          <p:cNvPr id="4" name="מציין מיקום תוכן 2"/>
          <p:cNvSpPr txBox="1">
            <a:spLocks/>
          </p:cNvSpPr>
          <p:nvPr/>
        </p:nvSpPr>
        <p:spPr>
          <a:xfrm>
            <a:off x="450072" y="1196752"/>
            <a:ext cx="4114800" cy="4015339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/>
              <a:t>Aquired</a:t>
            </a:r>
            <a:r>
              <a:rPr lang="en-US" sz="2800" dirty="0" smtClean="0"/>
              <a:t> (multiple transfusions)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Reticuloendotelial</a:t>
            </a:r>
            <a:r>
              <a:rPr lang="en-US" sz="2800" dirty="0" smtClean="0"/>
              <a:t> system: </a:t>
            </a:r>
            <a:r>
              <a:rPr lang="en-US" sz="2800" b="1" dirty="0" smtClean="0"/>
              <a:t>S</a:t>
            </a:r>
            <a:r>
              <a:rPr lang="en-US" sz="2800" dirty="0" smtClean="0"/>
              <a:t>pleen, liver, bone marrow, lymph nodes</a:t>
            </a:r>
          </a:p>
          <a:p>
            <a:endParaRPr lang="en-US" sz="2800" dirty="0" smtClean="0"/>
          </a:p>
          <a:p>
            <a:r>
              <a:rPr lang="en-US" sz="2800" dirty="0" smtClean="0"/>
              <a:t>T1 and T2 dark due to susceptibility effect</a:t>
            </a:r>
          </a:p>
          <a:p>
            <a:r>
              <a:rPr lang="en-US" sz="2800" dirty="0" smtClean="0"/>
              <a:t>Drop of signal on in-phase</a:t>
            </a:r>
            <a:endParaRPr lang="he-IL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029067"/>
            <a:ext cx="3528392" cy="154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www.dovepress.com/cr_data/article_fulltext/s85000/85201/img/fig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021046"/>
            <a:ext cx="2052489" cy="155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radiology.wisc.edu/images/cow/COW120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13176"/>
            <a:ext cx="2515434" cy="158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71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91580" y="260648"/>
            <a:ext cx="7524836" cy="2859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</a:t>
            </a:r>
            <a:r>
              <a:rPr lang="en-US" sz="2800" i="1" dirty="0" err="1"/>
              <a:t>superparamagnetic</a:t>
            </a:r>
            <a:r>
              <a:rPr lang="en-US" sz="2800" dirty="0"/>
              <a:t> properties of iron </a:t>
            </a:r>
            <a:r>
              <a:rPr lang="en-US" sz="2800" dirty="0" smtClean="0"/>
              <a:t>cause </a:t>
            </a:r>
            <a:r>
              <a:rPr lang="en-US" sz="2800" dirty="0"/>
              <a:t>decrease of </a:t>
            </a:r>
            <a:r>
              <a:rPr lang="en-US" sz="2800" dirty="0" smtClean="0"/>
              <a:t>T2 </a:t>
            </a:r>
            <a:r>
              <a:rPr lang="en-US" sz="2800" dirty="0"/>
              <a:t>and T1 relaxation times of the liver, which leads to a decrease </a:t>
            </a:r>
            <a:r>
              <a:rPr lang="en-US" sz="2800" dirty="0" smtClean="0"/>
              <a:t>in signal intensity</a:t>
            </a:r>
            <a:endParaRPr lang="en-US" sz="2800" dirty="0"/>
          </a:p>
          <a:p>
            <a:pPr marL="0" indent="0">
              <a:buNone/>
            </a:pPr>
            <a:endParaRPr lang="he-IL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93096"/>
            <a:ext cx="2913544" cy="222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93096"/>
            <a:ext cx="2773938" cy="222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774" y="1844824"/>
            <a:ext cx="2802788" cy="21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2829188" cy="22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20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4" y="625408"/>
            <a:ext cx="2799309" cy="311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739026"/>
            <a:ext cx="3841699" cy="281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49080"/>
            <a:ext cx="3816424" cy="259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63" y="4125243"/>
            <a:ext cx="3912121" cy="261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762846"/>
            <a:ext cx="1940107" cy="142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130" y="2183969"/>
            <a:ext cx="1945257" cy="140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10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18" y="59875"/>
            <a:ext cx="4380091" cy="381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389" y="70332"/>
            <a:ext cx="4534343" cy="380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032" y="4045883"/>
            <a:ext cx="3043064" cy="281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אליפסה 3"/>
          <p:cNvSpPr/>
          <p:nvPr/>
        </p:nvSpPr>
        <p:spPr>
          <a:xfrm>
            <a:off x="0" y="3471731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אליפסה 7"/>
          <p:cNvSpPr/>
          <p:nvPr/>
        </p:nvSpPr>
        <p:spPr>
          <a:xfrm>
            <a:off x="4475564" y="3490952"/>
            <a:ext cx="576064" cy="4656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110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we </a:t>
            </a:r>
            <a:r>
              <a:rPr lang="en-US" dirty="0" smtClean="0"/>
              <a:t>QUANTIFY IRON on MRI?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 smtClean="0"/>
              <a:t>Gradient </a:t>
            </a:r>
            <a:r>
              <a:rPr lang="en-US" b="1" dirty="0"/>
              <a:t>echo </a:t>
            </a:r>
            <a:r>
              <a:rPr lang="en-US" dirty="0"/>
              <a:t>sequences are more </a:t>
            </a:r>
            <a:r>
              <a:rPr lang="en-US" dirty="0" smtClean="0"/>
              <a:t>sensitive than others </a:t>
            </a:r>
            <a:r>
              <a:rPr lang="en-US" dirty="0"/>
              <a:t>to magnetic susceptibility</a:t>
            </a:r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412776"/>
            <a:ext cx="7715433" cy="67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490246" y="3429000"/>
            <a:ext cx="5907931" cy="2427139"/>
            <a:chOff x="467544" y="3049229"/>
            <a:chExt cx="5907931" cy="2427139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3049229"/>
              <a:ext cx="3976668" cy="2427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3049229"/>
              <a:ext cx="2019499" cy="2426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Arrow Connector 8"/>
          <p:cNvCxnSpPr/>
          <p:nvPr/>
        </p:nvCxnSpPr>
        <p:spPr>
          <a:xfrm>
            <a:off x="7740352" y="3933056"/>
            <a:ext cx="0" cy="192214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5400000">
            <a:off x="6988914" y="4457903"/>
            <a:ext cx="18722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sensitivity</a:t>
            </a:r>
            <a:endParaRPr lang="he-I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9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 liver (LIC=20µmol/g, </a:t>
            </a:r>
            <a:r>
              <a:rPr lang="en-US" dirty="0" smtClean="0"/>
              <a:t>1.5T</a:t>
            </a:r>
            <a:r>
              <a:rPr lang="en-US" dirty="0"/>
              <a:t>)</a:t>
            </a:r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MRI:How</a:t>
            </a:r>
            <a:r>
              <a:rPr lang="en-US" dirty="0" smtClean="0"/>
              <a:t> I Do It  AFIIM -ISRA 2016</a:t>
            </a:r>
            <a:endParaRPr lang="fr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28" y="2324100"/>
            <a:ext cx="8238992" cy="36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76671"/>
            <a:ext cx="7715433" cy="67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01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1003</Words>
  <Application>Microsoft Office PowerPoint</Application>
  <PresentationFormat>Affichage à l'écran (4:3)</PresentationFormat>
  <Paragraphs>160</Paragraphs>
  <Slides>38</Slides>
  <Notes>20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39" baseType="lpstr">
      <vt:lpstr>Thème Office</vt:lpstr>
      <vt:lpstr>MRI of Infiltrative Diseases of the Liver: How do I evaluate Iron, Fat and Fibrosis?</vt:lpstr>
      <vt:lpstr>How do we assess IRON?</vt:lpstr>
      <vt:lpstr>How do we assess IRON?</vt:lpstr>
      <vt:lpstr>HemoSiderosis         HemoCHromatosis</vt:lpstr>
      <vt:lpstr>Présentation PowerPoint</vt:lpstr>
      <vt:lpstr>Présentation PowerPoint</vt:lpstr>
      <vt:lpstr>Présentation PowerPoint</vt:lpstr>
      <vt:lpstr>How do we QUANTIFY IRON on MRI?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How do we assess FIBROSIS?</vt:lpstr>
      <vt:lpstr>Présentation PowerPoint</vt:lpstr>
      <vt:lpstr>End stage cirrhosis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Early hepatic fibrosis</vt:lpstr>
      <vt:lpstr>MR Elastography</vt:lpstr>
      <vt:lpstr>MR Elastography</vt:lpstr>
      <vt:lpstr>MR Elastgraphy - limitations</vt:lpstr>
      <vt:lpstr>MR Elastgraphy</vt:lpstr>
      <vt:lpstr>MRE compared to Shear Wave Elastography</vt:lpstr>
      <vt:lpstr>How do we assess FAT?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% steatosis calculation</vt:lpstr>
      <vt:lpstr>Hepatic steatosis / sparing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 1</dc:title>
  <dc:creator>utilisateur</dc:creator>
  <cp:lastModifiedBy> </cp:lastModifiedBy>
  <cp:revision>62</cp:revision>
  <dcterms:modified xsi:type="dcterms:W3CDTF">2016-05-23T19:51:41Z</dcterms:modified>
</cp:coreProperties>
</file>